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5" r:id="rId2"/>
    <p:sldId id="282" r:id="rId3"/>
    <p:sldId id="259" r:id="rId4"/>
    <p:sldId id="286" r:id="rId5"/>
  </p:sldIdLst>
  <p:sldSz cx="12192000" cy="6858000"/>
  <p:notesSz cx="6797675" cy="9928225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423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59"/>
  </p:normalViewPr>
  <p:slideViewPr>
    <p:cSldViewPr snapToGrid="0" snapToObjects="1">
      <p:cViewPr varScale="1">
        <p:scale>
          <a:sx n="67" d="100"/>
          <a:sy n="67" d="100"/>
        </p:scale>
        <p:origin x="10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BFAC16-52A8-49A9-9183-EA68CF256D05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582FA0C-4909-4B94-906B-971BBFA21689}">
      <dgm:prSet phldrT="[Текст]"/>
      <dgm:spPr/>
      <dgm:t>
        <a:bodyPr/>
        <a:lstStyle/>
        <a:p>
          <a:r>
            <a:rPr lang="ru-RU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Результаты прохождения (12 и более баллов)         </a:t>
          </a:r>
          <a:r>
            <a:rPr lang="ru-RU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Государственной Итоговой Аттестации в 9 классе (ОГЭ) по трём предметам в соответствии с направленностью профиля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45F259-C85E-4180-9AB0-D1DC15B3C940}" type="parTrans" cxnId="{245CF80D-72CD-4A44-AF78-404CFF85E7D2}">
      <dgm:prSet/>
      <dgm:spPr/>
      <dgm:t>
        <a:bodyPr/>
        <a:lstStyle/>
        <a:p>
          <a:endParaRPr lang="ru-RU"/>
        </a:p>
      </dgm:t>
    </dgm:pt>
    <dgm:pt modelId="{7DB13B42-7870-45DE-BF2B-6F5069349450}" type="sibTrans" cxnId="{245CF80D-72CD-4A44-AF78-404CFF85E7D2}">
      <dgm:prSet/>
      <dgm:spPr/>
      <dgm:t>
        <a:bodyPr/>
        <a:lstStyle/>
        <a:p>
          <a:endParaRPr lang="ru-RU"/>
        </a:p>
      </dgm:t>
    </dgm:pt>
    <dgm:pt modelId="{AE3A5F3C-9E20-408E-86E5-9054EB0AD24B}">
      <dgm:prSet phldrT="[Текст]"/>
      <dgm:spPr/>
      <dgm:t>
        <a:bodyPr/>
        <a:lstStyle/>
        <a:p>
          <a:r>
            <a:rPr lang="ru-RU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Средний балл </a:t>
          </a:r>
          <a:r>
            <a:rPr lang="ru-RU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по итогам промежуточной аттестации                        в 9 классе (за все аттестационные периоды) по РУССКОМУ ЯЗЫКУ, МАТЕМАТИКЕ и предмету в соответствии с выбранным профилем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50861F-A43F-4442-BD15-859E23E4B715}" type="parTrans" cxnId="{2EBE9329-F71B-4DC1-A8B1-E3537222492C}">
      <dgm:prSet/>
      <dgm:spPr/>
      <dgm:t>
        <a:bodyPr/>
        <a:lstStyle/>
        <a:p>
          <a:endParaRPr lang="ru-RU"/>
        </a:p>
      </dgm:t>
    </dgm:pt>
    <dgm:pt modelId="{DCAA86CB-7E20-4CF6-BE30-F75C5AAFC4B0}" type="sibTrans" cxnId="{2EBE9329-F71B-4DC1-A8B1-E3537222492C}">
      <dgm:prSet/>
      <dgm:spPr/>
      <dgm:t>
        <a:bodyPr/>
        <a:lstStyle/>
        <a:p>
          <a:endParaRPr lang="ru-RU"/>
        </a:p>
      </dgm:t>
    </dgm:pt>
    <dgm:pt modelId="{6B017F89-1046-44DF-90A0-6CB148F8E82B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  <a:latin typeface="+mn-lt"/>
            </a:rPr>
            <a:t>Учёт индивидуального </a:t>
          </a:r>
          <a:r>
            <a:rPr lang="ru-RU" b="1" dirty="0" smtClean="0">
              <a:solidFill>
                <a:srgbClr val="000000"/>
              </a:solidFill>
              <a:latin typeface="+mn-lt"/>
            </a:rPr>
            <a:t>портфолио </a:t>
          </a:r>
          <a:r>
            <a:rPr lang="ru-RU" dirty="0" smtClean="0">
              <a:solidFill>
                <a:srgbClr val="000000"/>
              </a:solidFill>
              <a:latin typeface="+mn-lt"/>
            </a:rPr>
            <a:t>обучающегося</a:t>
          </a:r>
          <a:endParaRPr lang="ru-RU" dirty="0">
            <a:latin typeface="+mn-lt"/>
          </a:endParaRPr>
        </a:p>
      </dgm:t>
    </dgm:pt>
    <dgm:pt modelId="{A039B91C-5646-4C71-87F0-0E0A33BEF200}" type="parTrans" cxnId="{820E7DCE-689F-4D32-B259-7950F3BB02E5}">
      <dgm:prSet/>
      <dgm:spPr/>
      <dgm:t>
        <a:bodyPr/>
        <a:lstStyle/>
        <a:p>
          <a:endParaRPr lang="ru-RU"/>
        </a:p>
      </dgm:t>
    </dgm:pt>
    <dgm:pt modelId="{D1034B28-5088-4DFB-81AF-B1E72746D7D6}" type="sibTrans" cxnId="{820E7DCE-689F-4D32-B259-7950F3BB02E5}">
      <dgm:prSet/>
      <dgm:spPr/>
      <dgm:t>
        <a:bodyPr/>
        <a:lstStyle/>
        <a:p>
          <a:endParaRPr lang="ru-RU"/>
        </a:p>
      </dgm:t>
    </dgm:pt>
    <dgm:pt modelId="{B0D4BBC6-16AA-4EF5-BBED-F439520C6A05}">
      <dgm:prSet/>
      <dgm:spPr/>
      <dgm:t>
        <a:bodyPr/>
        <a:lstStyle/>
        <a:p>
          <a:r>
            <a:rPr lang="ru-RU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Учёт результатов </a:t>
          </a:r>
          <a:r>
            <a:rPr lang="ru-RU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конкурса мотивационных писем </a:t>
          </a:r>
          <a:r>
            <a:rPr lang="ru-RU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обучающихся</a:t>
          </a:r>
          <a:endParaRPr lang="ru-RU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F486E6-551B-4293-8A6E-F960C53CF9EF}" type="parTrans" cxnId="{228AAA15-2B5B-4F85-AA23-68BA7FDAF5C6}">
      <dgm:prSet/>
      <dgm:spPr/>
      <dgm:t>
        <a:bodyPr/>
        <a:lstStyle/>
        <a:p>
          <a:endParaRPr lang="ru-RU"/>
        </a:p>
      </dgm:t>
    </dgm:pt>
    <dgm:pt modelId="{DFFA7ABC-4C12-4F06-A8F8-28334FEAD923}" type="sibTrans" cxnId="{228AAA15-2B5B-4F85-AA23-68BA7FDAF5C6}">
      <dgm:prSet/>
      <dgm:spPr/>
      <dgm:t>
        <a:bodyPr/>
        <a:lstStyle/>
        <a:p>
          <a:endParaRPr lang="ru-RU"/>
        </a:p>
      </dgm:t>
    </dgm:pt>
    <dgm:pt modelId="{E4948459-F009-4EF7-AD4F-5F919E01065F}" type="pres">
      <dgm:prSet presAssocID="{EDBFAC16-52A8-49A9-9183-EA68CF256D0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E6D77E-5B35-438A-86B4-22B6FE6AAAAF}" type="pres">
      <dgm:prSet presAssocID="{6582FA0C-4909-4B94-906B-971BBFA21689}" presName="composite" presStyleCnt="0"/>
      <dgm:spPr/>
    </dgm:pt>
    <dgm:pt modelId="{A7558CBA-0797-46BF-A918-4C4BA83BB7BA}" type="pres">
      <dgm:prSet presAssocID="{6582FA0C-4909-4B94-906B-971BBFA21689}" presName="imgShp" presStyleLbl="fgImgPlace1" presStyleIdx="0" presStyleCnt="4"/>
      <dgm:spPr>
        <a:prstGeom prst="ellipse">
          <a:avLst/>
        </a:prstGeom>
      </dgm:spPr>
    </dgm:pt>
    <dgm:pt modelId="{61003B15-B4D4-4EFD-A419-9204A867F84F}" type="pres">
      <dgm:prSet presAssocID="{6582FA0C-4909-4B94-906B-971BBFA2168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FC73F-606A-49CC-A90D-D369C1B88A2D}" type="pres">
      <dgm:prSet presAssocID="{7DB13B42-7870-45DE-BF2B-6F5069349450}" presName="spacing" presStyleCnt="0"/>
      <dgm:spPr/>
    </dgm:pt>
    <dgm:pt modelId="{78CE367B-22E6-4DDF-A3D4-00062A60F16F}" type="pres">
      <dgm:prSet presAssocID="{AE3A5F3C-9E20-408E-86E5-9054EB0AD24B}" presName="composite" presStyleCnt="0"/>
      <dgm:spPr/>
    </dgm:pt>
    <dgm:pt modelId="{A7F08C29-9C42-45BB-8043-3D54474C87FB}" type="pres">
      <dgm:prSet presAssocID="{AE3A5F3C-9E20-408E-86E5-9054EB0AD24B}" presName="imgShp" presStyleLbl="fgImgPlace1" presStyleIdx="1" presStyleCnt="4"/>
      <dgm:spPr/>
    </dgm:pt>
    <dgm:pt modelId="{389B9816-B768-4B2C-AE33-A4213E133E73}" type="pres">
      <dgm:prSet presAssocID="{AE3A5F3C-9E20-408E-86E5-9054EB0AD24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A105A-0C1E-449D-8FF8-2B1405B47683}" type="pres">
      <dgm:prSet presAssocID="{DCAA86CB-7E20-4CF6-BE30-F75C5AAFC4B0}" presName="spacing" presStyleCnt="0"/>
      <dgm:spPr/>
    </dgm:pt>
    <dgm:pt modelId="{B651CA6B-F626-4A22-9312-A255322EF0CB}" type="pres">
      <dgm:prSet presAssocID="{6B017F89-1046-44DF-90A0-6CB148F8E82B}" presName="composite" presStyleCnt="0"/>
      <dgm:spPr/>
    </dgm:pt>
    <dgm:pt modelId="{4BCBE99D-812E-4A1B-8708-FED4D389FE13}" type="pres">
      <dgm:prSet presAssocID="{6B017F89-1046-44DF-90A0-6CB148F8E82B}" presName="imgShp" presStyleLbl="fgImgPlace1" presStyleIdx="2" presStyleCnt="4"/>
      <dgm:spPr/>
    </dgm:pt>
    <dgm:pt modelId="{CA21FF77-E272-4AFF-92BE-D696C1F5C0D1}" type="pres">
      <dgm:prSet presAssocID="{6B017F89-1046-44DF-90A0-6CB148F8E82B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A9D2B-C4E4-4814-A1E8-B9DDE2DDBCA0}" type="pres">
      <dgm:prSet presAssocID="{D1034B28-5088-4DFB-81AF-B1E72746D7D6}" presName="spacing" presStyleCnt="0"/>
      <dgm:spPr/>
    </dgm:pt>
    <dgm:pt modelId="{1B83C328-5952-4218-B452-2E7CE00FFBC5}" type="pres">
      <dgm:prSet presAssocID="{B0D4BBC6-16AA-4EF5-BBED-F439520C6A05}" presName="composite" presStyleCnt="0"/>
      <dgm:spPr/>
    </dgm:pt>
    <dgm:pt modelId="{4EC62372-224D-4184-B697-FD113F5A4DC2}" type="pres">
      <dgm:prSet presAssocID="{B0D4BBC6-16AA-4EF5-BBED-F439520C6A05}" presName="imgShp" presStyleLbl="fgImgPlace1" presStyleIdx="3" presStyleCnt="4"/>
      <dgm:spPr/>
    </dgm:pt>
    <dgm:pt modelId="{F843FD52-9462-4CAC-87C7-92FD39AD28A8}" type="pres">
      <dgm:prSet presAssocID="{B0D4BBC6-16AA-4EF5-BBED-F439520C6A0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B1DB9B-4CA0-4DBC-8190-AE541E2CFCD4}" type="presOf" srcId="{6B017F89-1046-44DF-90A0-6CB148F8E82B}" destId="{CA21FF77-E272-4AFF-92BE-D696C1F5C0D1}" srcOrd="0" destOrd="0" presId="urn:microsoft.com/office/officeart/2005/8/layout/vList3"/>
    <dgm:cxn modelId="{7F412B3D-9212-4F0A-B3A4-20E1D4DCF34B}" type="presOf" srcId="{AE3A5F3C-9E20-408E-86E5-9054EB0AD24B}" destId="{389B9816-B768-4B2C-AE33-A4213E133E73}" srcOrd="0" destOrd="0" presId="urn:microsoft.com/office/officeart/2005/8/layout/vList3"/>
    <dgm:cxn modelId="{713E709A-00B5-4E80-8AD1-4A54748CBAB2}" type="presOf" srcId="{6582FA0C-4909-4B94-906B-971BBFA21689}" destId="{61003B15-B4D4-4EFD-A419-9204A867F84F}" srcOrd="0" destOrd="0" presId="urn:microsoft.com/office/officeart/2005/8/layout/vList3"/>
    <dgm:cxn modelId="{2EBE9329-F71B-4DC1-A8B1-E3537222492C}" srcId="{EDBFAC16-52A8-49A9-9183-EA68CF256D05}" destId="{AE3A5F3C-9E20-408E-86E5-9054EB0AD24B}" srcOrd="1" destOrd="0" parTransId="{4750861F-A43F-4442-BD15-859E23E4B715}" sibTransId="{DCAA86CB-7E20-4CF6-BE30-F75C5AAFC4B0}"/>
    <dgm:cxn modelId="{245CF80D-72CD-4A44-AF78-404CFF85E7D2}" srcId="{EDBFAC16-52A8-49A9-9183-EA68CF256D05}" destId="{6582FA0C-4909-4B94-906B-971BBFA21689}" srcOrd="0" destOrd="0" parTransId="{B745F259-C85E-4180-9AB0-D1DC15B3C940}" sibTransId="{7DB13B42-7870-45DE-BF2B-6F5069349450}"/>
    <dgm:cxn modelId="{DBA5A13C-18AB-46C4-9014-DC66BC5D02B5}" type="presOf" srcId="{B0D4BBC6-16AA-4EF5-BBED-F439520C6A05}" destId="{F843FD52-9462-4CAC-87C7-92FD39AD28A8}" srcOrd="0" destOrd="0" presId="urn:microsoft.com/office/officeart/2005/8/layout/vList3"/>
    <dgm:cxn modelId="{228AAA15-2B5B-4F85-AA23-68BA7FDAF5C6}" srcId="{EDBFAC16-52A8-49A9-9183-EA68CF256D05}" destId="{B0D4BBC6-16AA-4EF5-BBED-F439520C6A05}" srcOrd="3" destOrd="0" parTransId="{2AF486E6-551B-4293-8A6E-F960C53CF9EF}" sibTransId="{DFFA7ABC-4C12-4F06-A8F8-28334FEAD923}"/>
    <dgm:cxn modelId="{7E842C8A-9209-4FBE-B8B0-B05FA997A580}" type="presOf" srcId="{EDBFAC16-52A8-49A9-9183-EA68CF256D05}" destId="{E4948459-F009-4EF7-AD4F-5F919E01065F}" srcOrd="0" destOrd="0" presId="urn:microsoft.com/office/officeart/2005/8/layout/vList3"/>
    <dgm:cxn modelId="{820E7DCE-689F-4D32-B259-7950F3BB02E5}" srcId="{EDBFAC16-52A8-49A9-9183-EA68CF256D05}" destId="{6B017F89-1046-44DF-90A0-6CB148F8E82B}" srcOrd="2" destOrd="0" parTransId="{A039B91C-5646-4C71-87F0-0E0A33BEF200}" sibTransId="{D1034B28-5088-4DFB-81AF-B1E72746D7D6}"/>
    <dgm:cxn modelId="{C0AEB65F-240E-4BA9-A943-FDFD4E11A96D}" type="presParOf" srcId="{E4948459-F009-4EF7-AD4F-5F919E01065F}" destId="{0DE6D77E-5B35-438A-86B4-22B6FE6AAAAF}" srcOrd="0" destOrd="0" presId="urn:microsoft.com/office/officeart/2005/8/layout/vList3"/>
    <dgm:cxn modelId="{332C2257-495C-4C8B-BACC-A3B6ECAE0405}" type="presParOf" srcId="{0DE6D77E-5B35-438A-86B4-22B6FE6AAAAF}" destId="{A7558CBA-0797-46BF-A918-4C4BA83BB7BA}" srcOrd="0" destOrd="0" presId="urn:microsoft.com/office/officeart/2005/8/layout/vList3"/>
    <dgm:cxn modelId="{50DFCDE4-ED75-461C-97BA-48D1E24A2275}" type="presParOf" srcId="{0DE6D77E-5B35-438A-86B4-22B6FE6AAAAF}" destId="{61003B15-B4D4-4EFD-A419-9204A867F84F}" srcOrd="1" destOrd="0" presId="urn:microsoft.com/office/officeart/2005/8/layout/vList3"/>
    <dgm:cxn modelId="{194867D5-116A-44CD-9D3C-786A1E7FC67E}" type="presParOf" srcId="{E4948459-F009-4EF7-AD4F-5F919E01065F}" destId="{19AFC73F-606A-49CC-A90D-D369C1B88A2D}" srcOrd="1" destOrd="0" presId="urn:microsoft.com/office/officeart/2005/8/layout/vList3"/>
    <dgm:cxn modelId="{446116FF-E14C-4499-BB01-410722E0E0A3}" type="presParOf" srcId="{E4948459-F009-4EF7-AD4F-5F919E01065F}" destId="{78CE367B-22E6-4DDF-A3D4-00062A60F16F}" srcOrd="2" destOrd="0" presId="urn:microsoft.com/office/officeart/2005/8/layout/vList3"/>
    <dgm:cxn modelId="{78FC1EE8-6966-4AC7-840A-02C108853EDC}" type="presParOf" srcId="{78CE367B-22E6-4DDF-A3D4-00062A60F16F}" destId="{A7F08C29-9C42-45BB-8043-3D54474C87FB}" srcOrd="0" destOrd="0" presId="urn:microsoft.com/office/officeart/2005/8/layout/vList3"/>
    <dgm:cxn modelId="{4372BC47-8FB4-4748-9E59-8C6BD3FEF2B4}" type="presParOf" srcId="{78CE367B-22E6-4DDF-A3D4-00062A60F16F}" destId="{389B9816-B768-4B2C-AE33-A4213E133E73}" srcOrd="1" destOrd="0" presId="urn:microsoft.com/office/officeart/2005/8/layout/vList3"/>
    <dgm:cxn modelId="{E5A402A6-855E-4DF1-97E4-571870626366}" type="presParOf" srcId="{E4948459-F009-4EF7-AD4F-5F919E01065F}" destId="{B75A105A-0C1E-449D-8FF8-2B1405B47683}" srcOrd="3" destOrd="0" presId="urn:microsoft.com/office/officeart/2005/8/layout/vList3"/>
    <dgm:cxn modelId="{05765E5D-E7C7-4090-A1DE-F0565725A9C4}" type="presParOf" srcId="{E4948459-F009-4EF7-AD4F-5F919E01065F}" destId="{B651CA6B-F626-4A22-9312-A255322EF0CB}" srcOrd="4" destOrd="0" presId="urn:microsoft.com/office/officeart/2005/8/layout/vList3"/>
    <dgm:cxn modelId="{DE692A23-5BDB-40B8-A552-EB5E82D7230E}" type="presParOf" srcId="{B651CA6B-F626-4A22-9312-A255322EF0CB}" destId="{4BCBE99D-812E-4A1B-8708-FED4D389FE13}" srcOrd="0" destOrd="0" presId="urn:microsoft.com/office/officeart/2005/8/layout/vList3"/>
    <dgm:cxn modelId="{61BF7124-C99D-4D4A-B47B-DD37DB4A5B3E}" type="presParOf" srcId="{B651CA6B-F626-4A22-9312-A255322EF0CB}" destId="{CA21FF77-E272-4AFF-92BE-D696C1F5C0D1}" srcOrd="1" destOrd="0" presId="urn:microsoft.com/office/officeart/2005/8/layout/vList3"/>
    <dgm:cxn modelId="{EAF7E8A8-6A47-443F-8706-6E6B972A0D99}" type="presParOf" srcId="{E4948459-F009-4EF7-AD4F-5F919E01065F}" destId="{7F7A9D2B-C4E4-4814-A1E8-B9DDE2DDBCA0}" srcOrd="5" destOrd="0" presId="urn:microsoft.com/office/officeart/2005/8/layout/vList3"/>
    <dgm:cxn modelId="{F13BF0FD-F39E-48EF-B4F9-465B22B1AC0A}" type="presParOf" srcId="{E4948459-F009-4EF7-AD4F-5F919E01065F}" destId="{1B83C328-5952-4218-B452-2E7CE00FFBC5}" srcOrd="6" destOrd="0" presId="urn:microsoft.com/office/officeart/2005/8/layout/vList3"/>
    <dgm:cxn modelId="{AA38DA6D-BF2A-4648-BA39-545806599C1B}" type="presParOf" srcId="{1B83C328-5952-4218-B452-2E7CE00FFBC5}" destId="{4EC62372-224D-4184-B697-FD113F5A4DC2}" srcOrd="0" destOrd="0" presId="urn:microsoft.com/office/officeart/2005/8/layout/vList3"/>
    <dgm:cxn modelId="{8C21BC22-AB71-4899-B39D-FD9D37A02EE0}" type="presParOf" srcId="{1B83C328-5952-4218-B452-2E7CE00FFBC5}" destId="{F843FD52-9462-4CAC-87C7-92FD39AD28A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03B15-B4D4-4EFD-A419-9204A867F84F}">
      <dsp:nvSpPr>
        <dsp:cNvPr id="0" name=""/>
        <dsp:cNvSpPr/>
      </dsp:nvSpPr>
      <dsp:spPr>
        <a:xfrm rot="10800000">
          <a:off x="2373533" y="760"/>
          <a:ext cx="8388993" cy="104206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2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Результаты прохождения (12 и более баллов)         </a:t>
          </a:r>
          <a:r>
            <a:rPr lang="ru-RU" sz="21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Государственной Итоговой Аттестации в 9 классе (ОГЭ) по трём предметам в соответствии с направленностью профиля</a:t>
          </a:r>
          <a:endParaRPr lang="ru-RU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634049" y="760"/>
        <a:ext cx="8128477" cy="1042064"/>
      </dsp:txXfrm>
    </dsp:sp>
    <dsp:sp modelId="{A7558CBA-0797-46BF-A918-4C4BA83BB7BA}">
      <dsp:nvSpPr>
        <dsp:cNvPr id="0" name=""/>
        <dsp:cNvSpPr/>
      </dsp:nvSpPr>
      <dsp:spPr>
        <a:xfrm>
          <a:off x="1852501" y="760"/>
          <a:ext cx="1042064" cy="104206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B9816-B768-4B2C-AE33-A4213E133E73}">
      <dsp:nvSpPr>
        <dsp:cNvPr id="0" name=""/>
        <dsp:cNvSpPr/>
      </dsp:nvSpPr>
      <dsp:spPr>
        <a:xfrm rot="10800000">
          <a:off x="2373533" y="1353888"/>
          <a:ext cx="8388993" cy="104206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2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Средний балл </a:t>
          </a:r>
          <a:r>
            <a:rPr lang="ru-RU" sz="21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по итогам промежуточной аттестации                        в 9 классе (за все аттестационные периоды) по РУССКОМУ ЯЗЫКУ, МАТЕМАТИКЕ и предмету в соответствии с выбранным профилем</a:t>
          </a:r>
          <a:endParaRPr lang="ru-RU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634049" y="1353888"/>
        <a:ext cx="8128477" cy="1042064"/>
      </dsp:txXfrm>
    </dsp:sp>
    <dsp:sp modelId="{A7F08C29-9C42-45BB-8043-3D54474C87FB}">
      <dsp:nvSpPr>
        <dsp:cNvPr id="0" name=""/>
        <dsp:cNvSpPr/>
      </dsp:nvSpPr>
      <dsp:spPr>
        <a:xfrm>
          <a:off x="1852501" y="1353888"/>
          <a:ext cx="1042064" cy="104206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1FF77-E272-4AFF-92BE-D696C1F5C0D1}">
      <dsp:nvSpPr>
        <dsp:cNvPr id="0" name=""/>
        <dsp:cNvSpPr/>
      </dsp:nvSpPr>
      <dsp:spPr>
        <a:xfrm rot="10800000">
          <a:off x="2373533" y="2707016"/>
          <a:ext cx="8388993" cy="104206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2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0000"/>
              </a:solidFill>
              <a:latin typeface="+mn-lt"/>
            </a:rPr>
            <a:t>Учёт индивидуального </a:t>
          </a:r>
          <a:r>
            <a:rPr lang="ru-RU" sz="2100" b="1" kern="1200" dirty="0" smtClean="0">
              <a:solidFill>
                <a:srgbClr val="000000"/>
              </a:solidFill>
              <a:latin typeface="+mn-lt"/>
            </a:rPr>
            <a:t>портфолио </a:t>
          </a:r>
          <a:r>
            <a:rPr lang="ru-RU" sz="2100" kern="1200" dirty="0" smtClean="0">
              <a:solidFill>
                <a:srgbClr val="000000"/>
              </a:solidFill>
              <a:latin typeface="+mn-lt"/>
            </a:rPr>
            <a:t>обучающегося</a:t>
          </a:r>
          <a:endParaRPr lang="ru-RU" sz="2100" kern="1200" dirty="0">
            <a:latin typeface="+mn-lt"/>
          </a:endParaRPr>
        </a:p>
      </dsp:txBody>
      <dsp:txXfrm rot="10800000">
        <a:off x="2634049" y="2707016"/>
        <a:ext cx="8128477" cy="1042064"/>
      </dsp:txXfrm>
    </dsp:sp>
    <dsp:sp modelId="{4BCBE99D-812E-4A1B-8708-FED4D389FE13}">
      <dsp:nvSpPr>
        <dsp:cNvPr id="0" name=""/>
        <dsp:cNvSpPr/>
      </dsp:nvSpPr>
      <dsp:spPr>
        <a:xfrm>
          <a:off x="1852501" y="2707016"/>
          <a:ext cx="1042064" cy="104206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3FD52-9462-4CAC-87C7-92FD39AD28A8}">
      <dsp:nvSpPr>
        <dsp:cNvPr id="0" name=""/>
        <dsp:cNvSpPr/>
      </dsp:nvSpPr>
      <dsp:spPr>
        <a:xfrm rot="10800000">
          <a:off x="2373533" y="4060145"/>
          <a:ext cx="8388993" cy="104206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2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Учёт результатов </a:t>
          </a:r>
          <a:r>
            <a:rPr lang="ru-RU" sz="2100" b="1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конкурса мотивационных писем </a:t>
          </a:r>
          <a:r>
            <a:rPr lang="ru-RU" sz="21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обучающихся</a:t>
          </a:r>
          <a:endParaRPr lang="ru-RU" sz="2100" kern="12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634049" y="4060145"/>
        <a:ext cx="8128477" cy="1042064"/>
      </dsp:txXfrm>
    </dsp:sp>
    <dsp:sp modelId="{4EC62372-224D-4184-B697-FD113F5A4DC2}">
      <dsp:nvSpPr>
        <dsp:cNvPr id="0" name=""/>
        <dsp:cNvSpPr/>
      </dsp:nvSpPr>
      <dsp:spPr>
        <a:xfrm>
          <a:off x="1852501" y="4060145"/>
          <a:ext cx="1042064" cy="104206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FDBD4933-F9FB-4775-93FA-5B12BB1D0712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3F184886-63F3-49A3-BEA1-6058CEC14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75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618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2CD22-8543-ED45-959E-BEA562350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0248D7-DAE3-CE4B-9235-C47215F0B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8BAE4-500A-154F-9A40-34F7DC04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AEC2-33EE-9441-B871-D8F07FD4A0DE}" type="datetimeFigureOut">
              <a:rPr lang="en-UA" smtClean="0"/>
              <a:t>06/24/2022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02B8E-C74B-234A-982A-F581FD247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4CDAE-7F95-9040-88D1-DCFD6952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BE23-92A8-1D42-AB28-EB0E61C0A1BC}" type="slidenum">
              <a:rPr lang="en-UA" smtClean="0"/>
              <a:t>‹#›</a:t>
            </a:fld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2B8BE4-14BA-984D-8277-BBC3F50F1F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AF380-B378-7442-AEEF-1214F748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4EF9F-26DD-D94B-B63C-E4C1313C4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9E379-7A4B-074D-AF17-023814270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AEC2-33EE-9441-B871-D8F07FD4A0DE}" type="datetimeFigureOut">
              <a:rPr lang="en-UA" smtClean="0"/>
              <a:t>06/24/2022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EB450-EA84-384A-A85A-C0812E059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B79B0-F459-E44D-8DF9-86406C904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BE23-92A8-1D42-AB28-EB0E61C0A1B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86217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96F341-FEC6-4342-8E8D-7E7BFBD40B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8A3B14-4FB4-C947-840B-498817CBA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3BAC5-6475-FD45-93A8-BEF7FDE6B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AEC2-33EE-9441-B871-D8F07FD4A0DE}" type="datetimeFigureOut">
              <a:rPr lang="en-UA" smtClean="0"/>
              <a:t>06/24/2022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D8E7C-F947-3C45-851F-8BAC57B1A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406ED-6C64-BE4F-8135-67A124FEC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BE23-92A8-1D42-AB28-EB0E61C0A1B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20180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520260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520260"/>
            <a:ext cx="3860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520260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89408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239350" y="1988840"/>
            <a:ext cx="11713301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" y="228169"/>
            <a:ext cx="10206860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8538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D1AA7-2545-8840-9943-0E9B16F73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7C9AF-D521-A147-AF6A-29A19A2FE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B9BBC-3EF1-6444-81B6-16C1E1241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AEC2-33EE-9441-B871-D8F07FD4A0DE}" type="datetimeFigureOut">
              <a:rPr lang="en-UA" smtClean="0"/>
              <a:t>06/24/2022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237AD-12FB-414C-875F-5138CB973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72BC7-E38D-174D-B6D5-B3965418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BE23-92A8-1D42-AB28-EB0E61C0A1B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9459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123C2-B6B3-2140-8B41-CA273F732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2D717-3BD2-0D4E-8184-50D43A27E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90D24-54A3-FE48-88D0-7B34A71C9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AEC2-33EE-9441-B871-D8F07FD4A0DE}" type="datetimeFigureOut">
              <a:rPr lang="en-UA" smtClean="0"/>
              <a:t>06/24/2022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A8829-486F-0A4C-99B0-3DB3492B1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EC458-C801-D141-B33D-F57A105E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BE23-92A8-1D42-AB28-EB0E61C0A1B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300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C1DDF-C641-FA45-8891-A14DE4F71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705B8-F0FF-CE4E-9604-78139FBC4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213B9-09D3-A045-99D6-CC655F9BF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9D04B-D2C4-8F40-ACAD-6F482C205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AEC2-33EE-9441-B871-D8F07FD4A0DE}" type="datetimeFigureOut">
              <a:rPr lang="en-UA" smtClean="0"/>
              <a:t>06/24/2022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7C9BC-10B2-A847-997C-A383485D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47AC0-B810-6648-9A9A-01C92C53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BE23-92A8-1D42-AB28-EB0E61C0A1B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72883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38977-0FB0-E143-8A7B-A74F07358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B03F3-4837-9B4B-B4E8-9980213AE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2CE36-F59D-164B-B2BE-EE8BF80F6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493DB0-26A6-B54B-9DB0-5726F2F7C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DA3008-6723-D243-A404-2F456A162A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BD965B-6BCB-9145-86E8-0EA25D393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AEC2-33EE-9441-B871-D8F07FD4A0DE}" type="datetimeFigureOut">
              <a:rPr lang="en-UA" smtClean="0"/>
              <a:t>06/24/2022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2D16EF-CDEC-B24F-AD46-DEA4E69A3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7DC81F-6518-7C46-96C1-D98553A8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BE23-92A8-1D42-AB28-EB0E61C0A1B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82265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8FDE1-D128-4544-9BEC-6FED45E57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C5A11C-B901-B640-A194-64D1CD80D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AEC2-33EE-9441-B871-D8F07FD4A0DE}" type="datetimeFigureOut">
              <a:rPr lang="en-UA" smtClean="0"/>
              <a:t>06/24/2022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A2FBF-D7F7-DB43-ACE3-5FF6D7561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01DFB-EB9E-6344-8E33-1B13240F3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BE23-92A8-1D42-AB28-EB0E61C0A1B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6933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5A7102-A849-4A4D-B6EA-7CD3F06C4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AEC2-33EE-9441-B871-D8F07FD4A0DE}" type="datetimeFigureOut">
              <a:rPr lang="en-UA" smtClean="0"/>
              <a:t>06/24/2022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95AFA2-76B1-2640-A111-02D2BDE60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34299-346E-384A-8EA2-9EFDEDAD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BE23-92A8-1D42-AB28-EB0E61C0A1B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5605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FF785-F541-CE40-BA62-C3463F57C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FA13A-3733-BA48-8DFE-4343DC10B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5FCA9-AA32-C744-AC7E-896A264C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7836C-D40E-BA4C-9389-E502F6B9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AEC2-33EE-9441-B871-D8F07FD4A0DE}" type="datetimeFigureOut">
              <a:rPr lang="en-UA" smtClean="0"/>
              <a:t>06/24/2022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764D5-8496-7E4E-930B-77E41468D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6978A-3B53-0E40-8358-B03F21338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BE23-92A8-1D42-AB28-EB0E61C0A1B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7494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15F8F-7724-7943-BA5A-61315F09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CEE524-668B-7449-A074-CD0A1EE3CA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39509-69E2-364A-9B22-B279EEF4A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C676C-6D02-2B4E-8538-86E7A2642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AEC2-33EE-9441-B871-D8F07FD4A0DE}" type="datetimeFigureOut">
              <a:rPr lang="en-UA" smtClean="0"/>
              <a:t>06/24/2022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F13E7E-6D9E-694B-AC54-5825338F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09AB9-D283-A94C-B912-6F933131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BE23-92A8-1D42-AB28-EB0E61C0A1B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3598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08619-954A-6C44-9002-74AF701E8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B5F08-338B-B343-85E1-CF2452087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DB362-8CA4-974D-A5CD-CA2BAEEADE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7AEC2-33EE-9441-B871-D8F07FD4A0DE}" type="datetimeFigureOut">
              <a:rPr lang="en-UA" smtClean="0"/>
              <a:t>06/24/2022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E9B18-FFC5-024E-8B49-187D7E170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7F466-0962-2543-B83F-54E218EA1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2BE23-92A8-1D42-AB28-EB0E61C0A1BC}" type="slidenum">
              <a:rPr lang="en-UA" smtClean="0"/>
              <a:t>‹#›</a:t>
            </a:fld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EFD9C9-3E61-E44C-9475-831421FCFAA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6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ABBB-F34E-AE40-96B5-5272A7C35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071" y="365126"/>
            <a:ext cx="11331624" cy="59677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Технологический профиль</a:t>
            </a:r>
            <a:endParaRPr lang="en-UA" b="1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E6E3988-69B8-A24E-94BA-B0B583C8D9F2}"/>
              </a:ext>
            </a:extLst>
          </p:cNvPr>
          <p:cNvSpPr txBox="1">
            <a:spLocks/>
          </p:cNvSpPr>
          <p:nvPr/>
        </p:nvSpPr>
        <p:spPr>
          <a:xfrm>
            <a:off x="1267493" y="1008468"/>
            <a:ext cx="9684987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500" b="1" dirty="0" smtClean="0"/>
              <a:t>Цель: </a:t>
            </a:r>
            <a:r>
              <a:rPr lang="ru-RU" sz="2500" dirty="0" smtClean="0">
                <a:solidFill>
                  <a:srgbClr val="000000"/>
                </a:solidFill>
              </a:rPr>
              <a:t>формирование </a:t>
            </a:r>
            <a:r>
              <a:rPr lang="ru-RU" sz="2500" dirty="0">
                <a:solidFill>
                  <a:srgbClr val="000000"/>
                </a:solidFill>
              </a:rPr>
              <a:t>знаний и прикладных умений обучающихся </a:t>
            </a:r>
            <a:r>
              <a:rPr lang="ru-RU" sz="2500" dirty="0" smtClean="0">
                <a:solidFill>
                  <a:srgbClr val="000000"/>
                </a:solidFill>
              </a:rPr>
              <a:t>для </a:t>
            </a:r>
            <a:r>
              <a:rPr lang="ru-RU" sz="2500" dirty="0">
                <a:solidFill>
                  <a:srgbClr val="000000"/>
                </a:solidFill>
              </a:rPr>
              <a:t>решения теоретических и практико-ориентированных </a:t>
            </a:r>
            <a:r>
              <a:rPr lang="ru-RU" sz="2500" dirty="0" smtClean="0">
                <a:solidFill>
                  <a:srgbClr val="000000"/>
                </a:solidFill>
              </a:rPr>
              <a:t>задач и успешной </a:t>
            </a:r>
            <a:r>
              <a:rPr lang="ru-RU" sz="2500" dirty="0">
                <a:solidFill>
                  <a:srgbClr val="000000"/>
                </a:solidFill>
              </a:rPr>
              <a:t>самореализации в различных сферах современной </a:t>
            </a:r>
            <a:r>
              <a:rPr lang="ru-RU" sz="2500" dirty="0" smtClean="0">
                <a:solidFill>
                  <a:srgbClr val="000000"/>
                </a:solidFill>
              </a:rPr>
              <a:t>науки и инженерии</a:t>
            </a:r>
            <a:endParaRPr lang="ru-RU" sz="25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sz="2500" dirty="0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405" y="3397451"/>
            <a:ext cx="3266350" cy="24497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2" y="3398519"/>
            <a:ext cx="3266350" cy="24508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" t="5847" r="2506"/>
          <a:stretch/>
        </p:blipFill>
        <p:spPr>
          <a:xfrm>
            <a:off x="7470418" y="3400654"/>
            <a:ext cx="3262223" cy="244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088609"/>
              </p:ext>
            </p:extLst>
          </p:nvPr>
        </p:nvGraphicFramePr>
        <p:xfrm>
          <a:off x="934718" y="987001"/>
          <a:ext cx="9876037" cy="5865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85488">
                  <a:extLst>
                    <a:ext uri="{9D8B030D-6E8A-4147-A177-3AD203B41FA5}">
                      <a16:colId xmlns:a16="http://schemas.microsoft.com/office/drawing/2014/main" val="2791176919"/>
                    </a:ext>
                  </a:extLst>
                </a:gridCol>
                <a:gridCol w="3305061">
                  <a:extLst>
                    <a:ext uri="{9D8B030D-6E8A-4147-A177-3AD203B41FA5}">
                      <a16:colId xmlns:a16="http://schemas.microsoft.com/office/drawing/2014/main" val="2322448471"/>
                    </a:ext>
                  </a:extLst>
                </a:gridCol>
                <a:gridCol w="3285488">
                  <a:extLst>
                    <a:ext uri="{9D8B030D-6E8A-4147-A177-3AD203B41FA5}">
                      <a16:colId xmlns:a16="http://schemas.microsoft.com/office/drawing/2014/main" val="287477898"/>
                    </a:ext>
                  </a:extLst>
                </a:gridCol>
              </a:tblGrid>
              <a:tr h="564007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ИНЖЕНЕРНЫЙ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КЛАСС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363228"/>
                  </a:ext>
                </a:extLst>
              </a:tr>
              <a:tr h="4320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Специализированные учебные планы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588406"/>
                  </a:ext>
                </a:extLst>
              </a:tr>
              <a:tr h="4073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МАТЕМАТИКА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ИНФОРМАТИКА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ФИЗИКА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2484387"/>
                  </a:ext>
                </a:extLst>
              </a:tr>
              <a:tr h="4166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 ч.</a:t>
                      </a:r>
                      <a:endParaRPr lang="ru-RU" sz="160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 ч.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ч.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4433326"/>
                  </a:ext>
                </a:extLst>
              </a:tr>
              <a:tr h="40410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Элективные курсы (всего 3 ч.)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346957"/>
                  </a:ext>
                </a:extLst>
              </a:tr>
              <a:tr h="44084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/>
                        <a:t>Прототипирование</a:t>
                      </a:r>
                      <a:endParaRPr lang="ru-RU" sz="180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Техническая физика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Инженерный практикум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4876939"/>
                  </a:ext>
                </a:extLst>
              </a:tr>
              <a:tr h="42684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Сотрудничество с ВУЗами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895797"/>
                  </a:ext>
                </a:extLst>
              </a:tr>
              <a:tr h="504056">
                <a:tc gridSpan="3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ФГАОУ ВО «Национальный исследовательский университет «Высшая школа экономики»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ФГБОУ ВО «Московский автомобильно-дорожный государственный технический университет (МАДИ)»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ФГБОУ ВО «Московский авиационный институт (национальный исследовательский университет)»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ФГБОУ ВО «Московский государственный университет пищевых производств»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ФГБОУ ВО «Российский химико-технологический университет имени Д.И. Менделеева»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ФГБОУ ВО «МГУТУ им.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К.Г.Разумовского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ГАОУ ВО «Московский городской педагогический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университет»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983812"/>
                  </a:ext>
                </a:extLst>
              </a:tr>
              <a:tr h="39146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Партнеры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152736"/>
                  </a:ext>
                </a:extLst>
              </a:tr>
              <a:tr h="522787">
                <a:tc gridSpan="3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"ОАК- Центр комплексирования«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ПКФ "СИМ"</a:t>
                      </a:r>
                      <a:endParaRPr lang="ru-RU" sz="1800" b="1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567025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D507ABBB-F34E-AE40-96B5-5272A7C35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071" y="365126"/>
            <a:ext cx="11331624" cy="59677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Учебный план</a:t>
            </a:r>
            <a:endParaRPr lang="en-UA" b="1" dirty="0"/>
          </a:p>
        </p:txBody>
      </p:sp>
    </p:spTree>
    <p:extLst>
      <p:ext uri="{BB962C8B-B14F-4D97-AF65-F5344CB8AC3E}">
        <p14:creationId xmlns:p14="http://schemas.microsoft.com/office/powerpoint/2010/main" val="295523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ABBB-F34E-AE40-96B5-5272A7C35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071" y="365126"/>
            <a:ext cx="11331624" cy="59677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Поступление в </a:t>
            </a:r>
            <a:r>
              <a:rPr lang="ru-RU" b="1" dirty="0"/>
              <a:t>предпрофессиональные классы </a:t>
            </a:r>
            <a:endParaRPr lang="en-UA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-1660516" y="1487929"/>
            <a:ext cx="12615028" cy="5102970"/>
            <a:chOff x="-1377052" y="1099062"/>
            <a:chExt cx="12761331" cy="5418667"/>
          </a:xfrm>
        </p:grpSpPr>
        <p:graphicFrame>
          <p:nvGraphicFramePr>
            <p:cNvPr id="3" name="Схема 2"/>
            <p:cNvGraphicFramePr/>
            <p:nvPr>
              <p:extLst>
                <p:ext uri="{D42A27DB-BD31-4B8C-83A1-F6EECF244321}">
                  <p14:modId xmlns:p14="http://schemas.microsoft.com/office/powerpoint/2010/main" val="2943436718"/>
                </p:ext>
              </p:extLst>
            </p:nvPr>
          </p:nvGraphicFramePr>
          <p:xfrm>
            <a:off x="-1377052" y="1099062"/>
            <a:ext cx="12761331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Овал 3"/>
            <p:cNvSpPr/>
            <p:nvPr/>
          </p:nvSpPr>
          <p:spPr>
            <a:xfrm>
              <a:off x="484087" y="1099062"/>
              <a:ext cx="1106969" cy="1113786"/>
            </a:xfrm>
            <a:prstGeom prst="ellipse">
              <a:avLst/>
            </a:prstGeom>
            <a:solidFill>
              <a:srgbClr val="42309C"/>
            </a:solidFill>
            <a:ln>
              <a:solidFill>
                <a:srgbClr val="42309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Овал 4"/>
            <p:cNvSpPr/>
            <p:nvPr/>
          </p:nvSpPr>
          <p:spPr>
            <a:xfrm>
              <a:off x="484086" y="2530017"/>
              <a:ext cx="1106969" cy="1113786"/>
            </a:xfrm>
            <a:prstGeom prst="ellipse">
              <a:avLst/>
            </a:prstGeom>
            <a:solidFill>
              <a:srgbClr val="42309C"/>
            </a:solidFill>
            <a:ln>
              <a:solidFill>
                <a:srgbClr val="42309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Овал 5"/>
            <p:cNvSpPr/>
            <p:nvPr/>
          </p:nvSpPr>
          <p:spPr>
            <a:xfrm>
              <a:off x="484087" y="3960972"/>
              <a:ext cx="1106969" cy="1113786"/>
            </a:xfrm>
            <a:prstGeom prst="ellipse">
              <a:avLst/>
            </a:prstGeom>
            <a:solidFill>
              <a:srgbClr val="42309C"/>
            </a:solidFill>
            <a:ln>
              <a:solidFill>
                <a:srgbClr val="42309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Овал 6"/>
            <p:cNvSpPr/>
            <p:nvPr/>
          </p:nvSpPr>
          <p:spPr>
            <a:xfrm>
              <a:off x="484085" y="5391927"/>
              <a:ext cx="1106969" cy="1113786"/>
            </a:xfrm>
            <a:prstGeom prst="ellipse">
              <a:avLst/>
            </a:prstGeom>
            <a:solidFill>
              <a:srgbClr val="42309C"/>
            </a:solidFill>
            <a:ln>
              <a:solidFill>
                <a:srgbClr val="42309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27AC18A-54FD-4266-BACD-B0FFCD9D7832}"/>
              </a:ext>
            </a:extLst>
          </p:cNvPr>
          <p:cNvSpPr txBox="1"/>
          <p:nvPr/>
        </p:nvSpPr>
        <p:spPr>
          <a:xfrm>
            <a:off x="831139" y="955161"/>
            <a:ext cx="10381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highlight>
                  <a:srgbClr val="48D4C7"/>
                </a:highlight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ru-RU" dirty="0"/>
              <a:t>Добровольно по Заявлению </a:t>
            </a:r>
            <a:r>
              <a:rPr lang="ru-RU" dirty="0" smtClean="0"/>
              <a:t>со стороны родителей </a:t>
            </a:r>
            <a:r>
              <a:rPr lang="ru-RU" dirty="0"/>
              <a:t>(законных представителей)</a:t>
            </a:r>
          </a:p>
        </p:txBody>
      </p:sp>
    </p:spTree>
    <p:extLst>
      <p:ext uri="{BB962C8B-B14F-4D97-AF65-F5344CB8AC3E}">
        <p14:creationId xmlns:p14="http://schemas.microsoft.com/office/powerpoint/2010/main" val="6643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507ABBB-F34E-AE40-96B5-5272A7C35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071" y="657734"/>
            <a:ext cx="11331624" cy="59677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Контакт для связи по вопросам, связанным </a:t>
            </a:r>
            <a:br>
              <a:rPr lang="ru-RU" b="1" dirty="0" smtClean="0"/>
            </a:br>
            <a:r>
              <a:rPr lang="ru-RU" b="1" dirty="0" smtClean="0"/>
              <a:t>с зачислением в предпрофессиональные классы</a:t>
            </a:r>
            <a:endParaRPr lang="en-UA" b="1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E6E3988-69B8-A24E-94BA-B0B583C8D9F2}"/>
              </a:ext>
            </a:extLst>
          </p:cNvPr>
          <p:cNvSpPr txBox="1">
            <a:spLocks/>
          </p:cNvSpPr>
          <p:nvPr/>
        </p:nvSpPr>
        <p:spPr>
          <a:xfrm>
            <a:off x="1267493" y="2142324"/>
            <a:ext cx="9684987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500" dirty="0" smtClean="0"/>
              <a:t>методист Кожевникова Ольга Анатольевна</a:t>
            </a:r>
          </a:p>
          <a:p>
            <a:pPr marL="0" indent="0" algn="just">
              <a:buNone/>
            </a:pPr>
            <a:r>
              <a:rPr lang="ru-RU" sz="2500" dirty="0" smtClean="0">
                <a:solidFill>
                  <a:srgbClr val="000000"/>
                </a:solidFill>
              </a:rPr>
              <a:t>8 (965) 408-33-50</a:t>
            </a:r>
            <a:endParaRPr lang="ru-RU" sz="2500" dirty="0">
              <a:solidFill>
                <a:srgbClr val="00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CEEA57-9B8D-44B2-91B2-2A42E8EDC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1" y="5881823"/>
            <a:ext cx="1611583" cy="73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234</Words>
  <Application>Microsoft Office PowerPoint</Application>
  <PresentationFormat>Широкоэкранный</PresentationFormat>
  <Paragraphs>36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Courier New</vt:lpstr>
      <vt:lpstr>Office Theme</vt:lpstr>
      <vt:lpstr>Технологический профиль</vt:lpstr>
      <vt:lpstr>Учебный план</vt:lpstr>
      <vt:lpstr>Поступление в предпрофессиональные классы </vt:lpstr>
      <vt:lpstr>Контакт для связи по вопросам, связанным  с зачислением в предпрофессиональные классы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учитель</cp:lastModifiedBy>
  <cp:revision>50</cp:revision>
  <cp:lastPrinted>2022-04-14T11:07:58Z</cp:lastPrinted>
  <dcterms:created xsi:type="dcterms:W3CDTF">2022-01-31T14:45:41Z</dcterms:created>
  <dcterms:modified xsi:type="dcterms:W3CDTF">2022-06-24T13:29:25Z</dcterms:modified>
</cp:coreProperties>
</file>